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.png" ContentType="image/png"/>
  <Override PartName="/ppt/media/image25.png" ContentType="image/png"/>
  <Override PartName="/ppt/media/image12.png" ContentType="image/png"/>
  <Override PartName="/ppt/media/image43.png" ContentType="image/png"/>
  <Override PartName="/ppt/media/image10.png" ContentType="image/png"/>
  <Override PartName="/ppt/media/image41.png" ContentType="image/png"/>
  <Override PartName="/ppt/media/image3.png" ContentType="image/png"/>
  <Override PartName="/ppt/media/image26.png" ContentType="image/png"/>
  <Override PartName="/ppt/media/image13.png" ContentType="image/png"/>
  <Override PartName="/ppt/media/image44.png" ContentType="image/png"/>
  <Override PartName="/ppt/media/image11.png" ContentType="image/png"/>
  <Override PartName="/ppt/media/image1.png" ContentType="image/png"/>
  <Override PartName="/ppt/media/image24.png" ContentType="image/png"/>
  <Override PartName="/ppt/media/image4.png" ContentType="image/png"/>
  <Override PartName="/ppt/media/image27.png" ContentType="image/png"/>
  <Override PartName="/ppt/media/image14.png" ContentType="image/png"/>
  <Override PartName="/ppt/media/image45.png" ContentType="image/png"/>
  <Override PartName="/ppt/media/image5.png" ContentType="image/png"/>
  <Override PartName="/ppt/media/image15.png" ContentType="image/png"/>
  <Override PartName="/ppt/media/image46.png" ContentType="image/png"/>
  <Override PartName="/ppt/media/image6.png" ContentType="image/png"/>
  <Override PartName="/ppt/media/image29.png" ContentType="image/png"/>
  <Override PartName="/ppt/media/image16.png" ContentType="image/png"/>
  <Override PartName="/ppt/media/image42.jpeg" ContentType="image/jpeg"/>
  <Override PartName="/ppt/media/image7.png" ContentType="image/png"/>
  <Override PartName="/ppt/media/image17.png" ContentType="image/png"/>
  <Override PartName="/ppt/media/image8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9.png" ContentType="image/png"/>
  <Override PartName="/ppt/media/image19.png" ContentType="image/png"/>
  <Override PartName="/ppt/media/image21.png" ContentType="image/png"/>
  <Override PartName="/ppt/media/image28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39.png" ContentType="image/png"/>
  <Override PartName="/ppt/media/image36.png" ContentType="image/png"/>
  <Override PartName="/ppt/_rels/presentation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27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10.xml.rels" ContentType="application/vnd.openxmlformats-package.relationships+xml"/>
  <Override PartName="/ppt/slides/_rels/slide12.xml.rels" ContentType="application/vnd.openxmlformats-package.relationships+xml"/>
  <Override PartName="/ppt/slides/_rels/slide1.xml.rels" ContentType="application/vnd.openxmlformats-package.relationships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72800" cy="262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"/>
          <p:cNvSpPr/>
          <p:nvPr/>
        </p:nvSpPr>
        <p:spPr>
          <a:xfrm>
            <a:off x="0" y="0"/>
            <a:ext cx="10072800" cy="1207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>
          <a:xfrm>
            <a:off x="360000" y="5400000"/>
            <a:ext cx="287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5400000"/>
            <a:ext cx="10072800" cy="262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0" y="0"/>
            <a:ext cx="10072800" cy="1207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ftr" idx="3"/>
          </p:nvPr>
        </p:nvSpPr>
        <p:spPr>
          <a:xfrm>
            <a:off x="3420000" y="5400000"/>
            <a:ext cx="323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7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0" y="5400000"/>
            <a:ext cx="10072800" cy="262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0" y="0"/>
            <a:ext cx="10072800" cy="1207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3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7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0" y="5400000"/>
            <a:ext cx="10072800" cy="262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0" y="0"/>
            <a:ext cx="10072800" cy="12078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3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fr-FR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fr-FR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dt" idx="8"/>
          </p:nvPr>
        </p:nvSpPr>
        <p:spPr>
          <a:xfrm>
            <a:off x="360000" y="5400000"/>
            <a:ext cx="2872800" cy="2628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images.app.goo.gl/GJFJkhhSgkL1yCb2A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52360" cy="4312800"/>
          </a:xfrm>
          <a:prstGeom prst="rect">
            <a:avLst/>
          </a:prstGeom>
          <a:ln w="10800">
            <a:noFill/>
          </a:ln>
        </p:spPr>
      </p:pic>
      <p:sp>
        <p:nvSpPr>
          <p:cNvPr id="169" name=""/>
          <p:cNvSpPr/>
          <p:nvPr/>
        </p:nvSpPr>
        <p:spPr>
          <a:xfrm>
            <a:off x="714600" y="4392000"/>
            <a:ext cx="935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ARALLEL </a:t>
            </a:r>
            <a:r>
              <a:rPr b="1" lang="en-US" sz="2700" spc="-1" strike="noStrike">
                <a:solidFill>
                  <a:srgbClr val="ff0000"/>
                </a:solidFill>
                <a:latin typeface="Source Sans Pro Black"/>
                <a:ea typeface="DejaVu Sans"/>
              </a:rPr>
              <a:t>P</a:t>
            </a:r>
            <a:r>
              <a:rPr b="1" lang="en-US" sz="27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ROGRAMMING...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3240000" y="5055120"/>
            <a:ext cx="3445920" cy="267480"/>
          </a:xfrm>
          <a:custGeom>
            <a:avLst/>
            <a:gdLst>
              <a:gd name="textAreaLeft" fmla="*/ 0 w 3445920"/>
              <a:gd name="textAreaRight" fmla="*/ 3446280 w 3445920"/>
              <a:gd name="textAreaTop" fmla="*/ 0 h 267480"/>
              <a:gd name="textAreaBottom" fmla="*/ 267840 h 267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By Patrick Lemoine 2023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vs GPU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80000" y="1241280"/>
            <a:ext cx="3592800" cy="1766160"/>
          </a:xfrm>
          <a:prstGeom prst="rect">
            <a:avLst/>
          </a:prstGeom>
          <a:ln w="1080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3960000" y="1280160"/>
            <a:ext cx="6112800" cy="4382640"/>
          </a:xfrm>
          <a:prstGeom prst="rect">
            <a:avLst/>
          </a:prstGeom>
          <a:ln w="10800">
            <a:noFill/>
          </a:ln>
        </p:spPr>
      </p:pic>
      <p:sp>
        <p:nvSpPr>
          <p:cNvPr id="213" name=""/>
          <p:cNvSpPr/>
          <p:nvPr/>
        </p:nvSpPr>
        <p:spPr>
          <a:xfrm>
            <a:off x="84600" y="3276000"/>
            <a:ext cx="3796200" cy="21528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1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CPU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is composed of just a few cores with lots of cache memory that can handle a few software threads at a time.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In contrast, a </a:t>
            </a:r>
            <a:r>
              <a:rPr b="1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is composed of hundreds of cores that can handle thousands of threads simultaneously.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1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specialized for compute intensive, highly data parallel computation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More area is dedicated to processing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Good for high arithmetic intensity programs with a high ratio between arithmetic operations and memory operations.</a:t>
            </a:r>
            <a:r>
              <a:rPr b="0" lang="en-US" sz="12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vs GPU Comparison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6" name=""/>
          <p:cNvGraphicFramePr/>
          <p:nvPr/>
        </p:nvGraphicFramePr>
        <p:xfrm>
          <a:off x="0" y="1188000"/>
          <a:ext cx="10104120" cy="4505040"/>
        </p:xfrm>
        <a:graphic>
          <a:graphicData uri="http://schemas.openxmlformats.org/drawingml/2006/table">
            <a:tbl>
              <a:tblPr/>
              <a:tblGrid>
                <a:gridCol w="2100960"/>
                <a:gridCol w="4333320"/>
                <a:gridCol w="3670200"/>
              </a:tblGrid>
              <a:tr h="324720">
                <a:tc>
                  <a:txBody>
                    <a:bodyPr lIns="90000" rIns="90000" anchor="ctr">
                      <a:noAutofit/>
                    </a:bodyPr>
                    <a:p>
                      <a:endParaRPr b="0" lang="fr-F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CPU: Latency-oriented design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GPU: Throughput Oriented Design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2472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Clock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High clock frequency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Moderate clock frequency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60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Caches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Large sizes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Converts high latency accesses in memory to low latency accesses in cache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Small caches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To maximize memory throughput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660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Control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Sophisticated control system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Branch prediction to reduce latency due to branching </a:t>
                      </a:r>
                      <a:br>
                        <a:rPr sz="1200"/>
                      </a:b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Data loading to reduce latency due to data access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Single controlled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No branch prediction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No data loading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454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Powerful Arithmetic Logic Unit (ALU)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Reduced operation latency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Numerous, high latency but heavily pipelined for high throughput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0672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Other aspects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Lots of space devoted to caching and control logic. Multi-level caches used to avoid latency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Limited number of registers due to fewer active threads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Control logic to reorganize execution, provide ILP, and minimize pipeline hangs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Requires a very large number of threads for latency to be tolerable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4828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Beneficial aspects for applications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CPUs for sequential games where latency is critical.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CPUs can be 10+X faster than GPUs for sequential code.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GPUs for parallel parts where throughput is critical.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2c3e50"/>
                          </a:solidFill>
                          <a:latin typeface="Source Sans Pro"/>
                        </a:rPr>
                        <a:t>GPUs can be 10+X faster than GPUs for parallel code.</a:t>
                      </a:r>
                      <a:endParaRPr b="0" lang="fr-FR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(Graphics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ontent Placeholder 3"/>
          <p:cNvSpPr/>
          <p:nvPr/>
        </p:nvSpPr>
        <p:spPr>
          <a:xfrm>
            <a:off x="349560" y="1656000"/>
            <a:ext cx="9332640" cy="34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lvl="1"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chip in computer video cards, PS3, Xbox, etc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Designed to realize the 3D graphics pipeline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Application    Geometry    Rasterizer   Image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development: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Fixed graphics hardware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Programmable vertex/pixel shaders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GP</a:t>
            </a:r>
            <a:r>
              <a:rPr b="1" lang="en-US" sz="1600" spc="-1" strike="noStrike">
                <a:solidFill>
                  <a:srgbClr val="0000ff"/>
                </a:solidFill>
                <a:latin typeface="Times New Roman"/>
                <a:ea typeface="DejaVu Sans"/>
              </a:rPr>
              <a:t>GPU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General purpose computation (beyond graphics) using GPU in applications other than 3D graphics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GPGPU can be treated as a co-processor for compute intensive tasks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With sufficient large bandwidth between CPU and GPU.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4"/>
          <p:cNvSpPr/>
          <p:nvPr/>
        </p:nvSpPr>
        <p:spPr>
          <a:xfrm>
            <a:off x="360000" y="22644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GPU Performance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内容占位符 3" descr=""/>
          <p:cNvPicPr/>
          <p:nvPr/>
        </p:nvPicPr>
        <p:blipFill>
          <a:blip r:embed="rId1"/>
          <a:stretch/>
        </p:blipFill>
        <p:spPr>
          <a:xfrm>
            <a:off x="155880" y="1440000"/>
            <a:ext cx="5238000" cy="35935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5523120" y="1387800"/>
            <a:ext cx="4227480" cy="36460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5"/>
          <p:cNvSpPr/>
          <p:nvPr/>
        </p:nvSpPr>
        <p:spPr>
          <a:xfrm>
            <a:off x="360000" y="22680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GPU Memory Bandwidth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内容占位符 1" descr=""/>
          <p:cNvPicPr/>
          <p:nvPr/>
        </p:nvPicPr>
        <p:blipFill>
          <a:blip r:embed="rId1"/>
          <a:stretch/>
        </p:blipFill>
        <p:spPr>
          <a:xfrm>
            <a:off x="4320000" y="1296360"/>
            <a:ext cx="5634000" cy="396936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174240" y="1548360"/>
            <a:ext cx="4133880" cy="22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memory bandwidth is a measure of the data transfer speed between a GPU and the system across a bus, such as PCI Express (PCIe) or Thunderbolt.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174240" y="3600000"/>
            <a:ext cx="2340360" cy="16459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7"/>
          <p:cNvSpPr/>
          <p:nvPr/>
        </p:nvSpPr>
        <p:spPr>
          <a:xfrm>
            <a:off x="360000" y="22716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and GPU CONNECTION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/>
        </p:blipFill>
        <p:spPr>
          <a:xfrm>
            <a:off x="216000" y="1359720"/>
            <a:ext cx="5033520" cy="3689280"/>
          </a:xfrm>
          <a:prstGeom prst="rect">
            <a:avLst/>
          </a:prstGeom>
          <a:ln w="0">
            <a:noFill/>
          </a:ln>
        </p:spPr>
      </p:pic>
      <p:sp>
        <p:nvSpPr>
          <p:cNvPr id="231" name="Rectangle 10"/>
          <p:cNvSpPr/>
          <p:nvPr/>
        </p:nvSpPr>
        <p:spPr>
          <a:xfrm>
            <a:off x="5594760" y="2160000"/>
            <a:ext cx="285876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GPU pipeline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Rectangle 11"/>
          <p:cNvSpPr/>
          <p:nvPr/>
        </p:nvSpPr>
        <p:spPr>
          <a:xfrm>
            <a:off x="5580000" y="2880000"/>
            <a:ext cx="426276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65760" indent="-255960">
              <a:lnSpc>
                <a:spcPct val="100000"/>
              </a:lnSpc>
              <a:spcBef>
                <a:spcPts val="400"/>
              </a:spcBef>
              <a:buClr>
                <a:srgbClr val="0f6fc6"/>
              </a:buClr>
              <a:buSzPct val="68000"/>
              <a:buFont typeface="Wingdings 3" charset="2"/>
              <a:buChar char="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receives geometry information from the 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CPU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as an input and provides a picture as an output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3" name="Group 7"/>
          <p:cNvGrpSpPr/>
          <p:nvPr/>
        </p:nvGrpSpPr>
        <p:grpSpPr>
          <a:xfrm>
            <a:off x="4320000" y="3960000"/>
            <a:ext cx="5501520" cy="992520"/>
            <a:chOff x="4320000" y="3960000"/>
            <a:chExt cx="5501520" cy="992520"/>
          </a:xfrm>
        </p:grpSpPr>
        <p:sp>
          <p:nvSpPr>
            <p:cNvPr id="234" name="Rectangle 29"/>
            <p:cNvSpPr/>
            <p:nvPr/>
          </p:nvSpPr>
          <p:spPr>
            <a:xfrm>
              <a:off x="4320000" y="3960000"/>
              <a:ext cx="874800" cy="992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host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interface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Rectangle 45"/>
            <p:cNvSpPr/>
            <p:nvPr/>
          </p:nvSpPr>
          <p:spPr>
            <a:xfrm>
              <a:off x="5477040" y="3960000"/>
              <a:ext cx="874800" cy="992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vertex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processing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" name="Rectangle 46"/>
            <p:cNvSpPr/>
            <p:nvPr/>
          </p:nvSpPr>
          <p:spPr>
            <a:xfrm>
              <a:off x="6633360" y="3960000"/>
              <a:ext cx="874800" cy="992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triangle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setup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Rectangle 47"/>
            <p:cNvSpPr/>
            <p:nvPr/>
          </p:nvSpPr>
          <p:spPr>
            <a:xfrm>
              <a:off x="7790760" y="3960000"/>
              <a:ext cx="874800" cy="992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fragment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 </a:t>
              </a: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processing</a:t>
              </a: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 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Rectangle 48"/>
            <p:cNvSpPr/>
            <p:nvPr/>
          </p:nvSpPr>
          <p:spPr>
            <a:xfrm>
              <a:off x="8946720" y="3960000"/>
              <a:ext cx="874800" cy="992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memory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rtl="1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Garamond"/>
                  <a:ea typeface="DejaVu Sans"/>
                </a:rPr>
                <a:t>interface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Line 32"/>
            <p:cNvSpPr/>
            <p:nvPr/>
          </p:nvSpPr>
          <p:spPr>
            <a:xfrm>
              <a:off x="5201640" y="4459680"/>
              <a:ext cx="27540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Line 33"/>
            <p:cNvSpPr/>
            <p:nvPr/>
          </p:nvSpPr>
          <p:spPr>
            <a:xfrm>
              <a:off x="635760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Line 34"/>
            <p:cNvSpPr/>
            <p:nvPr/>
          </p:nvSpPr>
          <p:spPr>
            <a:xfrm>
              <a:off x="751464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Line 35"/>
            <p:cNvSpPr/>
            <p:nvPr/>
          </p:nvSpPr>
          <p:spPr>
            <a:xfrm>
              <a:off x="8672040" y="4459680"/>
              <a:ext cx="2757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43" name="Picture 4" descr="https://www.marky.ca/3d/quake/quake-split.jpg"/>
          <p:cNvPicPr/>
          <p:nvPr/>
        </p:nvPicPr>
        <p:blipFill>
          <a:blip r:embed="rId2"/>
          <a:stretch/>
        </p:blipFill>
        <p:spPr>
          <a:xfrm>
            <a:off x="7560000" y="1370520"/>
            <a:ext cx="2279520" cy="15030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21"/>
          <p:cNvSpPr/>
          <p:nvPr/>
        </p:nvSpPr>
        <p:spPr>
          <a:xfrm>
            <a:off x="360000" y="22752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Native GPU code: HIP/CUDA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871200" y="1764000"/>
            <a:ext cx="9239400" cy="30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CUDA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from</a:t>
            </a:r>
            <a:r>
              <a:rPr b="0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NVIDIA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Has been a standard for native GPU code for years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Extensive set of optimized libraries available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Custom syntax (extension of C++) supported only by CUDA compilers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Support only f   or NVIDIA devices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HIP </a:t>
            </a:r>
            <a:r>
              <a:rPr b="0" i="1" lang="fr-CH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(Heterogeneous-computing Interface for Portability) from AMD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 effort to offer a common programming interface that works on both CUDA and ROCm devices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Standard C++ syntax, uses nvcc/hcc compiler in the background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Almost a one-on-one clone of CUDA from the user perspective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Ecosystem is new and developing fast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NVIDIA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offers also a wide set of optimized libraries and tools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360000" y="2310840"/>
            <a:ext cx="563760" cy="56376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7128000" y="4500000"/>
            <a:ext cx="606240" cy="5346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7848000" y="4454280"/>
            <a:ext cx="1163160" cy="6523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720" y="3730680"/>
            <a:ext cx="1073880" cy="5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2160000" y="2520000"/>
            <a:ext cx="6474240" cy="142344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GPGPU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G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eneral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P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urpose computation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on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G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raphics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P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rocessing </a:t>
            </a:r>
            <a:r>
              <a:rPr b="1" lang="en-GB" sz="2000" spc="-1" strike="noStrike">
                <a:solidFill>
                  <a:srgbClr val="c9211e"/>
                </a:solidFill>
                <a:latin typeface="Calibri"/>
                <a:ea typeface="ＭＳ Ｐゴシック"/>
              </a:rPr>
              <a:t>U</a:t>
            </a:r>
            <a:r>
              <a:rPr b="0" lang="en-GB" sz="2000" spc="-1" strike="noStrike">
                <a:solidFill>
                  <a:srgbClr val="00114d"/>
                </a:solidFill>
                <a:latin typeface="Calibri"/>
                <a:ea typeface="ＭＳ Ｐゴシック"/>
              </a:rPr>
              <a:t>nits.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20200" cy="14040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236000" y="2304000"/>
            <a:ext cx="1417320" cy="141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5"/>
          <p:cNvSpPr/>
          <p:nvPr/>
        </p:nvSpPr>
        <p:spPr>
          <a:xfrm>
            <a:off x="354600" y="22608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GPGPU (General-Purpose Graphics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Rectangle 1"/>
          <p:cNvSpPr/>
          <p:nvPr/>
        </p:nvSpPr>
        <p:spPr>
          <a:xfrm>
            <a:off x="1404000" y="2016000"/>
            <a:ext cx="8813520" cy="352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GPGPU: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Using graphic hardware for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ＭＳ Ｐゴシック"/>
              </a:rPr>
              <a:t>non-graphic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computations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Prefect for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massive parallel processing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on data paralleled applications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GPU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acts as an “</a:t>
            </a:r>
            <a:r>
              <a:rPr b="1" lang="en-GB" sz="1400" spc="-1" strike="noStrike">
                <a:solidFill>
                  <a:srgbClr val="c9211e"/>
                </a:solidFill>
                <a:latin typeface="Times New Roman"/>
                <a:ea typeface="ＭＳ Ｐゴシック"/>
              </a:rPr>
              <a:t>accelerator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” to the CPU (heterogeneous system)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Most lines of code are executed on the CPU (serial computing)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Key computational kernels are executed on the GPU (stream computing)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Taking advantage of the large number of cores and high graphics memory bandwidth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GPUs</a:t>
            </a: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now firmly established in HPC industry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114d"/>
              </a:buClr>
              <a:buFont typeface="Symbol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Can augment each node of parallel system with GPUs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7"/>
          <p:cNvSpPr/>
          <p:nvPr/>
        </p:nvSpPr>
        <p:spPr>
          <a:xfrm>
            <a:off x="354600" y="22608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GPGPU: Programming Considerations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ontent Placeholder 1"/>
          <p:cNvSpPr/>
          <p:nvPr/>
        </p:nvSpPr>
        <p:spPr>
          <a:xfrm>
            <a:off x="778680" y="1842480"/>
            <a:ext cx="9043560" cy="3502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rmAutofit/>
          </a:bodyPr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Standard (CPU) code</a:t>
            </a:r>
            <a:r>
              <a:rPr b="1" i="1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will not run on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 a GPU unless it is adapted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Programmer must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decompose problem onto the hardware in a specific way (e.g. using a hierarchical thread/grid model in CUDA)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Manage data transfers between the separate CPU and GPU memory spaces.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Traditional language (C, C++, Fortran etc)  not enough, need extensions, directives, or new language.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Once code is ported to GPU, optimization work is usually  required to tailor it to the hardware and achieve good performance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561"/>
              </a:spcBef>
              <a:buClr>
                <a:srgbClr val="00114d"/>
              </a:buClr>
              <a:buSzPct val="120000"/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Many researchers are now successfully exploiting GPUs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114d"/>
              </a:buClr>
              <a:buFont typeface="Symbol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Across a wide range of application areas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Parallel Programming: Overview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456000" y="1800000"/>
            <a:ext cx="6258600" cy="273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equential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 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arallel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 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rogramming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7224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H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ardware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</a:rPr>
              <a:t>rchitecture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7444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Architecture of a CPU versus GPU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444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AMD ROCm and CUDA Platforms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444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</a:rPr>
              <a:t>GPGPU (General Purpose computation on Graphics Processing Units)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170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1600" spc="-1" strike="noStrike">
                <a:solidFill>
                  <a:srgbClr val="c9211e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4893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MPI (Message Passing Interface)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4893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OpenMP (Open Multi-Processing)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74448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6784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6784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6784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52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Picture 7" descr=""/>
          <p:cNvPicPr/>
          <p:nvPr/>
        </p:nvPicPr>
        <p:blipFill>
          <a:blip r:embed="rId1"/>
          <a:srcRect l="5861" t="0" r="3730" b="0"/>
          <a:stretch/>
        </p:blipFill>
        <p:spPr>
          <a:xfrm>
            <a:off x="1260000" y="2287800"/>
            <a:ext cx="1076400" cy="2644200"/>
          </a:xfrm>
          <a:prstGeom prst="rect">
            <a:avLst/>
          </a:prstGeom>
          <a:ln w="0">
            <a:noFill/>
          </a:ln>
        </p:spPr>
      </p:pic>
      <p:sp>
        <p:nvSpPr>
          <p:cNvPr id="174" name="Text Box 5"/>
          <p:cNvSpPr/>
          <p:nvPr/>
        </p:nvSpPr>
        <p:spPr>
          <a:xfrm>
            <a:off x="1599120" y="2103840"/>
            <a:ext cx="1413720" cy="474120"/>
          </a:xfrm>
          <a:custGeom>
            <a:avLst/>
            <a:gdLst>
              <a:gd name="textAreaLeft" fmla="*/ 0 w 1413720"/>
              <a:gd name="textAreaRight" fmla="*/ 1414080 w 1413720"/>
              <a:gd name="textAreaTop" fmla="*/ 0 h 474120"/>
              <a:gd name="textAreaBottom" fmla="*/ 474480 h 474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4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Source Sans Pro"/>
                <a:ea typeface="DejaVu Sans"/>
              </a:rPr>
              <a:t>G</a:t>
            </a:r>
            <a:r>
              <a:rPr b="1" lang="en-US" sz="20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OAL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/>
          <p:nvPr/>
        </p:nvSpPr>
        <p:spPr>
          <a:xfrm>
            <a:off x="8460000" y="1296000"/>
            <a:ext cx="150660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ff"/>
                </a:solidFill>
                <a:latin typeface="Liberation Serif;Times New Roman"/>
                <a:ea typeface="Songti SC"/>
              </a:rPr>
              <a:t>S</a:t>
            </a:r>
            <a:r>
              <a:rPr b="1" lang="en-US" sz="16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ESSION 1/6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5920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00000"/>
              </a:lnSpc>
              <a:spcAft>
                <a:spcPts val="1057"/>
              </a:spcAft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11520">
              <a:lnSpc>
                <a:spcPct val="115000"/>
              </a:lnSpc>
              <a:spcAft>
                <a:spcPts val="1236"/>
              </a:spcAft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2088000" y="4572000"/>
            <a:ext cx="6400800" cy="6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</a:rPr>
              <a:t>A GPGPU is a GPU that is programmed for purposes beyond graphics processing,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c3e50"/>
                </a:solidFill>
                <a:latin typeface="Times New Roman"/>
              </a:rPr>
              <a:t>such as performing computations typically conducted by a Central Processing Unit (CPU).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2160000" y="1309320"/>
            <a:ext cx="6185520" cy="3184560"/>
          </a:xfrm>
          <a:prstGeom prst="rect">
            <a:avLst/>
          </a:prstGeom>
          <a:ln w="10800">
            <a:noFill/>
          </a:ln>
        </p:spPr>
      </p:pic>
      <p:pic>
        <p:nvPicPr>
          <p:cNvPr id="261" name="Section-Cubes-5" descr=""/>
          <p:cNvPicPr/>
          <p:nvPr/>
        </p:nvPicPr>
        <p:blipFill>
          <a:blip r:embed="rId2"/>
          <a:stretch/>
        </p:blipFill>
        <p:spPr>
          <a:xfrm>
            <a:off x="8820000" y="4134600"/>
            <a:ext cx="1193040" cy="11577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262" name=""/>
          <p:cNvSpPr/>
          <p:nvPr/>
        </p:nvSpPr>
        <p:spPr>
          <a:xfrm>
            <a:off x="540000" y="1980000"/>
            <a:ext cx="143640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Architecture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360000" y="2421000"/>
            <a:ext cx="9352800" cy="279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Advantages of GPGPU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GPUs have many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</a:rPr>
              <a:t>more cores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than CPUs, which allows them to process large amounts of data in parallel. This can result in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significant speedups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for some problems, especially those involving matrices, vectors, images or graphics.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also handle floating point operations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more efficiently than CPUs, which is important for scientific computing and machine learning applications.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be used to accelerate various domains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such as computer vision, natural language processing, cryptography, bioinformatics, physics simulation, etc.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60000" y="1440000"/>
            <a:ext cx="713880" cy="7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GPGPU (General-Purpose Graphics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360000" y="2349000"/>
            <a:ext cx="9352800" cy="29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Disadvantages of GPGPU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are not suitable for all kinds of problems, especially those that require sequential or branching logic, complex data structures, or synchronization among threads.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have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limited memory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bandwidth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compared to CPUs, which can limit the amount of data that can be transferred or processed at once.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24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GPUs require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specialized programming languages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APIs to access their features, which can increase the complexity and learning curve for developers.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88000" y="1480320"/>
            <a:ext cx="713880" cy="67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Source Sans Pro Black"/>
              </a:rPr>
              <a:t>GPGPU Programming Languages and APIs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828000" y="1377000"/>
            <a:ext cx="8887680" cy="401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spcBef>
                <a:spcPts val="2115"/>
              </a:spcBef>
              <a:spcAft>
                <a:spcPts val="1060"/>
              </a:spcAft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There are several options for programming GPGPU applications: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CUDA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A proprietary platform developed by Nvidia that allows programmers to write C/C++ code that runs directly on Nvidia GPUs. It also provides libraries and tools for various domains such as linear algebra, image processing, deep learning, etc.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OpenCL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An open standard developed by the Khronos Group that supports multiple platforms and devices, including CPUs, GPUs, FPGAs, etc. It defines a C-like language and a runtime API for executing kernels on heterogeneous devices.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DirectCompute: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 Microsoft API that is part of DirectX 11 and 12 that enables GPGPU programming on Windows platforms. It supports HLSL shaders and C++ AMP extensions for writing compute kernels.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Metal: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 Apple API that provides low-level access to the GPU on iOS and macOS platforms. It supports Swift and Objective-C languages for writing compute shaders.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Vulkan: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 cross-platform API developed by the Khronos Group that provides low-level access to the GPU and other devices. It supports SPIR-V as an intermediate language for writing compute shaders.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ROCm: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an Advanced Micro Devices (AMD) software stack for graphics processing unit (GPU) programming and spans several domains:  GPGPU, HPC ,heterogeneous computing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just">
              <a:lnSpc>
                <a:spcPct val="100000"/>
              </a:lnSpc>
              <a:spcAft>
                <a:spcPts val="1057"/>
              </a:spcAft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432000" y="1662120"/>
            <a:ext cx="571680" cy="57168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360000" y="2366280"/>
            <a:ext cx="715680" cy="31644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3"/>
          <a:stretch/>
        </p:blipFill>
        <p:spPr>
          <a:xfrm>
            <a:off x="540000" y="3420000"/>
            <a:ext cx="479520" cy="47952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285120" y="4104000"/>
            <a:ext cx="862560" cy="24588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tretch/>
        </p:blipFill>
        <p:spPr>
          <a:xfrm>
            <a:off x="324000" y="2940120"/>
            <a:ext cx="814680" cy="33156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6"/>
          <a:stretch/>
        </p:blipFill>
        <p:spPr>
          <a:xfrm>
            <a:off x="396000" y="4536000"/>
            <a:ext cx="715680" cy="595800"/>
          </a:xfrm>
          <a:prstGeom prst="rect">
            <a:avLst/>
          </a:prstGeom>
          <a:ln w="0">
            <a:solidFill>
              <a:srgbClr val="3465a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2460600" y="3231360"/>
            <a:ext cx="5231520" cy="36468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rogramming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i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nterface for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p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arallel </a:t>
            </a:r>
            <a:r>
              <a:rPr b="1" lang="en-US" sz="2200" spc="-1" strike="noStrike">
                <a:solidFill>
                  <a:srgbClr val="dc0000"/>
                </a:solidFill>
                <a:latin typeface="Liberation Serif;Times New Roman"/>
                <a:ea typeface="Songti SC"/>
              </a:rPr>
              <a:t>c</a:t>
            </a:r>
            <a:r>
              <a:rPr b="1" lang="en-US" sz="22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omputing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CN" sz="2000" spc="-1" strike="noStrike">
                <a:solidFill>
                  <a:srgbClr val="000000"/>
                </a:solidFill>
                <a:latin typeface="Liberation Serif;Times New Roman"/>
                <a:ea typeface="Songti SC"/>
              </a:rPr>
              <a:t>병렬 컴퓨팅을 위한 프로그래밍 인터페이스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1992600" y="2844000"/>
            <a:ext cx="6172920" cy="91944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Songti SC"/>
              </a:rPr>
              <a:t>Programming Interface 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MPI (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M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essage 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assing </a:t>
            </a:r>
            <a:r>
              <a:rPr b="1" lang="en-US" sz="1600" spc="-1" strike="noStrike">
                <a:solidFill>
                  <a:srgbClr val="dc0000"/>
                </a:solidFill>
                <a:latin typeface="Arial"/>
                <a:ea typeface="Songti SC"/>
              </a:rPr>
              <a:t>I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nterface) and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OpenMP (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O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pen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M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ulti-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Songti SC"/>
              </a:rPr>
              <a:t>P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Songti SC"/>
              </a:rPr>
              <a:t>rocessing)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404000" y="2484360"/>
            <a:ext cx="1420200" cy="14040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7560000" y="2150280"/>
            <a:ext cx="2020320" cy="20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Programming interface MPI,  OpenMP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52800" cy="16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MPI, OpenMP two complementary parallelization models.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MPI (Message Passing Interface)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is a multi-process model whose mode of communication between the processes is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explicit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(communication management is the responsibility of the user).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Generally used on multiprocessor machines with distributed memory.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It is a library for passing messages between processes without sharing.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371520" y="3276000"/>
            <a:ext cx="4481280" cy="1887840"/>
          </a:xfrm>
          <a:prstGeom prst="rect">
            <a:avLst/>
          </a:prstGeom>
          <a:ln w="10800">
            <a:noFill/>
          </a:ln>
        </p:spPr>
      </p:pic>
      <p:sp>
        <p:nvSpPr>
          <p:cNvPr id="284" name=""/>
          <p:cNvSpPr/>
          <p:nvPr/>
        </p:nvSpPr>
        <p:spPr>
          <a:xfrm>
            <a:off x="5040000" y="3204000"/>
            <a:ext cx="4672800" cy="17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algn="just">
              <a:lnSpc>
                <a:spcPct val="115000"/>
              </a:lnSpc>
              <a:spcAft>
                <a:spcPts val="1236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OpenMP (Open Multi-Processing)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is a multitasking model whose mode of communication between tasks is implicit (the management of communications is the responsibility of the compiler).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1236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OpenMP is used on shared-memory multiprocessor machines. It focuses on shared memory paradigms. It is a language extension for expressing data-parallel operations (usually parallelized arrays over loops).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8960760" y="108360"/>
            <a:ext cx="956520" cy="95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MPI vs OpenMP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87" name=""/>
          <p:cNvGraphicFramePr/>
          <p:nvPr/>
        </p:nvGraphicFramePr>
        <p:xfrm>
          <a:off x="543240" y="1620000"/>
          <a:ext cx="8897040" cy="3535560"/>
        </p:xfrm>
        <a:graphic>
          <a:graphicData uri="http://schemas.openxmlformats.org/drawingml/2006/table">
            <a:tbl>
              <a:tblPr/>
              <a:tblGrid>
                <a:gridCol w="4448520"/>
                <a:gridCol w="4448880"/>
              </a:tblGrid>
              <a:tr h="6969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MPI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OpenMP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2840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Portable to a distributed and shared memory machine.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 beyond a node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 data placement issues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Easy to implement parallelism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Implicit communications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Low latency, high bandwidth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Dynamic Load Balancing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67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MPI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OpenMP 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425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Explicit communication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High latency, low bandwidth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Difficult load balancing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Only on nodes or shared memory machines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 on Node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Data placement problem</a:t>
                      </a:r>
                      <a:endParaRPr b="0" lang="fr-FR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8960760" y="108360"/>
            <a:ext cx="956520" cy="956520"/>
          </a:xfrm>
          <a:prstGeom prst="rect">
            <a:avLst/>
          </a:prstGeom>
          <a:ln w="0">
            <a:noFill/>
          </a:ln>
        </p:spPr>
      </p:pic>
      <p:grpSp>
        <p:nvGrpSpPr>
          <p:cNvPr id="289" name="status-ok 1"/>
          <p:cNvGrpSpPr/>
          <p:nvPr/>
        </p:nvGrpSpPr>
        <p:grpSpPr>
          <a:xfrm>
            <a:off x="711360" y="1918080"/>
            <a:ext cx="174600" cy="174600"/>
            <a:chOff x="711360" y="1918080"/>
            <a:chExt cx="174600" cy="174600"/>
          </a:xfrm>
        </p:grpSpPr>
        <p:sp>
          <p:nvSpPr>
            <p:cNvPr id="290" name=""/>
            <p:cNvSpPr/>
            <p:nvPr/>
          </p:nvSpPr>
          <p:spPr>
            <a:xfrm>
              <a:off x="711360" y="1918080"/>
              <a:ext cx="174600" cy="174600"/>
            </a:xfrm>
            <a:prstGeom prst="ellipse">
              <a:avLst/>
            </a:prstGeom>
            <a:solidFill>
              <a:srgbClr val="3faf46"/>
            </a:solidFill>
            <a:ln cap="rnd" w="10080">
              <a:solidFill>
                <a:srgbClr val="3faf4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1" name=""/>
            <p:cNvSpPr/>
            <p:nvPr/>
          </p:nvSpPr>
          <p:spPr>
            <a:xfrm>
              <a:off x="758160" y="1975320"/>
              <a:ext cx="81000" cy="60480"/>
            </a:xfrm>
            <a:custGeom>
              <a:avLst/>
              <a:gdLst>
                <a:gd name="textAreaLeft" fmla="*/ 0 w 81000"/>
                <a:gd name="textAreaRight" fmla="*/ 81360 w 81000"/>
                <a:gd name="textAreaTop" fmla="*/ 0 h 60480"/>
                <a:gd name="textAreaBottom" fmla="*/ 60840 h 60480"/>
              </a:gdLst>
              <a:ahLst/>
              <a:rect l="textAreaLeft" t="textAreaTop" r="textAreaRight" b="textAreaBottom"/>
              <a:pathLst>
                <a:path fill="none" w="240" h="183">
                  <a:moveTo>
                    <a:pt x="0" y="102"/>
                  </a:moveTo>
                  <a:lnTo>
                    <a:pt x="82" y="183"/>
                  </a:lnTo>
                  <a:lnTo>
                    <a:pt x="240" y="0"/>
                  </a:ln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92" name="status-error 1"/>
          <p:cNvGrpSpPr/>
          <p:nvPr/>
        </p:nvGrpSpPr>
        <p:grpSpPr>
          <a:xfrm>
            <a:off x="691920" y="3799800"/>
            <a:ext cx="174600" cy="174600"/>
            <a:chOff x="691920" y="3799800"/>
            <a:chExt cx="174600" cy="174600"/>
          </a:xfrm>
        </p:grpSpPr>
        <p:sp>
          <p:nvSpPr>
            <p:cNvPr id="293" name=""/>
            <p:cNvSpPr/>
            <p:nvPr/>
          </p:nvSpPr>
          <p:spPr>
            <a:xfrm>
              <a:off x="691920" y="3799800"/>
              <a:ext cx="174600" cy="174600"/>
            </a:xfrm>
            <a:prstGeom prst="ellipse">
              <a:avLst/>
            </a:prstGeom>
            <a:solidFill>
              <a:srgbClr val="ff3838"/>
            </a:solidFill>
            <a:ln w="10080">
              <a:solidFill>
                <a:srgbClr val="ff383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4" name=""/>
            <p:cNvSpPr/>
            <p:nvPr/>
          </p:nvSpPr>
          <p:spPr>
            <a:xfrm>
              <a:off x="735840" y="3843720"/>
              <a:ext cx="86760" cy="86760"/>
            </a:xfrm>
            <a:custGeom>
              <a:avLst/>
              <a:gdLst>
                <a:gd name="textAreaLeft" fmla="*/ 0 w 86760"/>
                <a:gd name="textAreaRight" fmla="*/ 87120 w 86760"/>
                <a:gd name="textAreaTop" fmla="*/ 0 h 86760"/>
                <a:gd name="textAreaBottom" fmla="*/ 87120 h 86760"/>
              </a:gdLst>
              <a:ahLst/>
              <a:rect l="textAreaLeft" t="textAreaTop" r="textAreaRight" b="textAreaBottom"/>
              <a:pathLst>
                <a:path fill="none" w="256" h="256">
                  <a:moveTo>
                    <a:pt x="0" y="256"/>
                  </a:moveTo>
                  <a:cubicBezTo>
                    <a:pt x="85" y="171"/>
                    <a:pt x="170" y="86"/>
                    <a:pt x="256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5" name=""/>
            <p:cNvSpPr/>
            <p:nvPr/>
          </p:nvSpPr>
          <p:spPr>
            <a:xfrm>
              <a:off x="735840" y="3843720"/>
              <a:ext cx="86760" cy="86760"/>
            </a:xfrm>
            <a:custGeom>
              <a:avLst/>
              <a:gdLst>
                <a:gd name="textAreaLeft" fmla="*/ 0 w 86760"/>
                <a:gd name="textAreaRight" fmla="*/ 87120 w 86760"/>
                <a:gd name="textAreaTop" fmla="*/ 0 h 86760"/>
                <a:gd name="textAreaBottom" fmla="*/ 87120 h 86760"/>
              </a:gdLst>
              <a:ahLst/>
              <a:rect l="textAreaLeft" t="textAreaTop" r="textAreaRight" b="textAreaBottom"/>
              <a:pathLst>
                <a:path fill="none" w="256" h="256">
                  <a:moveTo>
                    <a:pt x="256" y="256"/>
                  </a:moveTo>
                  <a:cubicBezTo>
                    <a:pt x="171" y="171"/>
                    <a:pt x="86" y="86"/>
                    <a:pt x="0" y="0"/>
                  </a:cubicBezTo>
                </a:path>
              </a:pathLst>
            </a:custGeom>
            <a:noFill/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7943760" y="4543200"/>
            <a:ext cx="1877040" cy="836280"/>
          </a:xfrm>
          <a:prstGeom prst="rect">
            <a:avLst/>
          </a:prstGeom>
          <a:ln w="10800"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2120400" y="2340000"/>
            <a:ext cx="1474200" cy="181728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4174560" y="3054960"/>
            <a:ext cx="3200040" cy="359640"/>
          </a:xfrm>
          <a:custGeom>
            <a:avLst/>
            <a:gdLst>
              <a:gd name="textAreaLeft" fmla="*/ 0 w 3200040"/>
              <a:gd name="textAreaRight" fmla="*/ 3200400 w 3200040"/>
              <a:gd name="textAreaTop" fmla="*/ 0 h 359640"/>
              <a:gd name="textAreaBottom" fmla="*/ 360000 h 359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源ノ角ゴシック Normal"/>
              </a:rPr>
              <a:t>Thank you for your attention !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60000" y="3420000"/>
            <a:ext cx="3629880" cy="1435680"/>
          </a:xfrm>
          <a:prstGeom prst="rect">
            <a:avLst/>
          </a:prstGeom>
          <a:ln w="0">
            <a:solidFill>
              <a:srgbClr val="3465a4"/>
            </a:solidFill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177" name=""/>
          <p:cNvSpPr/>
          <p:nvPr/>
        </p:nvSpPr>
        <p:spPr>
          <a:xfrm>
            <a:off x="600120" y="1397160"/>
            <a:ext cx="4219560" cy="16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raditional  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omputing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Programs are broken into series instruction.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Executed by a single processor sequentially.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No coordination required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2"/>
          <p:cNvSpPr/>
          <p:nvPr/>
        </p:nvSpPr>
        <p:spPr>
          <a:xfrm>
            <a:off x="360000" y="22608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Sequential / Parallel Programming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6013440" y="3384000"/>
            <a:ext cx="3451680" cy="1885680"/>
          </a:xfrm>
          <a:prstGeom prst="rect">
            <a:avLst/>
          </a:prstGeom>
          <a:ln w="0">
            <a:solidFill>
              <a:srgbClr val="3465a4"/>
            </a:solidFill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180" name=""/>
          <p:cNvSpPr/>
          <p:nvPr/>
        </p:nvSpPr>
        <p:spPr>
          <a:xfrm>
            <a:off x="5241960" y="1368000"/>
            <a:ext cx="483588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arallel</a:t>
            </a:r>
            <a:r>
              <a:rPr b="1" lang="en-US" sz="1400" spc="-1" strike="noStrike">
                <a:solidFill>
                  <a:srgbClr val="c9211e"/>
                </a:solidFill>
                <a:latin typeface="Times New Roman"/>
                <a:ea typeface="DejaVu Sans"/>
              </a:rPr>
              <a:t> p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rogramming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use of several calculation 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Programs are broken co-current subprograms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Executed on multiple processors in parallel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Each party is still discovered in instructions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Coordination required between processors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3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Instructions of each party are executed in parallel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4013280" y="3600000"/>
            <a:ext cx="1922400" cy="1079280"/>
          </a:xfrm>
          <a:prstGeom prst="rect">
            <a:avLst/>
          </a:prstGeom>
          <a:ln w="0">
            <a:noFill/>
          </a:ln>
        </p:spPr>
      </p:pic>
      <p:pic>
        <p:nvPicPr>
          <p:cNvPr id="182" name="Donut-5" descr=""/>
          <p:cNvPicPr/>
          <p:nvPr/>
        </p:nvPicPr>
        <p:blipFill>
          <a:blip r:embed="rId4"/>
          <a:stretch/>
        </p:blipFill>
        <p:spPr>
          <a:xfrm>
            <a:off x="104760" y="1325160"/>
            <a:ext cx="468000" cy="468000"/>
          </a:xfrm>
          <a:prstGeom prst="rect">
            <a:avLst/>
          </a:prstGeom>
          <a:ln w="0">
            <a:noFill/>
          </a:ln>
        </p:spPr>
      </p:pic>
      <p:pic>
        <p:nvPicPr>
          <p:cNvPr id="183" name="Donut-6" descr=""/>
          <p:cNvPicPr/>
          <p:nvPr/>
        </p:nvPicPr>
        <p:blipFill>
          <a:blip r:embed="rId5"/>
          <a:stretch/>
        </p:blipFill>
        <p:spPr>
          <a:xfrm>
            <a:off x="4781880" y="1325880"/>
            <a:ext cx="470880" cy="4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2160000" y="2808000"/>
            <a:ext cx="6474240" cy="142344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H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ardware </a:t>
            </a:r>
            <a:r>
              <a:rPr b="1" lang="en-US" sz="2600" spc="-1" strike="noStrike">
                <a:solidFill>
                  <a:srgbClr val="dc0000"/>
                </a:solidFill>
                <a:latin typeface="Calibri"/>
                <a:ea typeface="Songti SC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Songti SC"/>
              </a:rPr>
              <a:t>rchitecture 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0000"/>
              </a:lnSpc>
              <a:spcBef>
                <a:spcPts val="479"/>
              </a:spcBef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160000" y="2484720"/>
            <a:ext cx="1420200" cy="14040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bababa"/>
            </a:outerShdw>
          </a:effectLst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7325280" y="2509200"/>
            <a:ext cx="1171440" cy="1122120"/>
          </a:xfrm>
          <a:prstGeom prst="rect">
            <a:avLst/>
          </a:prstGeom>
          <a:ln w="0">
            <a:noFill/>
          </a:ln>
        </p:spPr>
      </p:pic>
      <p:pic>
        <p:nvPicPr>
          <p:cNvPr id="187" name="Cycles-5" descr=""/>
          <p:cNvPicPr/>
          <p:nvPr/>
        </p:nvPicPr>
        <p:blipFill>
          <a:blip r:embed="rId3"/>
          <a:stretch/>
        </p:blipFill>
        <p:spPr>
          <a:xfrm>
            <a:off x="7063200" y="2193120"/>
            <a:ext cx="1717200" cy="16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Central Processing Unit)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8460000" y="124200"/>
            <a:ext cx="1462680" cy="973440"/>
          </a:xfrm>
          <a:prstGeom prst="rect">
            <a:avLst/>
          </a:prstGeom>
          <a:ln w="1080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180000" y="1462320"/>
            <a:ext cx="3068280" cy="2095560"/>
          </a:xfrm>
          <a:prstGeom prst="rect">
            <a:avLst/>
          </a:prstGeom>
          <a:ln w="10800">
            <a:noFill/>
          </a:ln>
          <a:effectLst>
            <a:outerShdw blurRad="0" dir="2700000" dist="101823" rotWithShape="0">
              <a:srgbClr val="808080"/>
            </a:outerShdw>
          </a:effectLst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8651520" y="2880000"/>
            <a:ext cx="1242720" cy="1116000"/>
          </a:xfrm>
          <a:prstGeom prst="rect">
            <a:avLst/>
          </a:prstGeom>
          <a:ln w="10800">
            <a:noFill/>
          </a:ln>
        </p:spPr>
      </p:pic>
      <p:sp>
        <p:nvSpPr>
          <p:cNvPr id="192" name="PlaceHolder 4"/>
          <p:cNvSpPr/>
          <p:nvPr/>
        </p:nvSpPr>
        <p:spPr>
          <a:xfrm>
            <a:off x="3348720" y="2268360"/>
            <a:ext cx="629568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CPU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(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entral 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P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rocessing </a:t>
            </a:r>
            <a:r>
              <a:rPr b="1" lang="en-US" sz="1400" spc="-1" strike="noStrike">
                <a:solidFill>
                  <a:srgbClr val="dc0000"/>
                </a:solidFill>
                <a:latin typeface="Times New Roman"/>
                <a:ea typeface="Microsoft YaHei"/>
              </a:rPr>
              <a:t>U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nit) is the most important processor in a given computer. It executes instructions of a computer program, such as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arithmetic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logic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controlling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, and </a:t>
            </a:r>
            <a:r>
              <a:rPr b="0" i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input/output (I/O)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operations. 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/>
          <p:nvPr/>
        </p:nvSpPr>
        <p:spPr>
          <a:xfrm>
            <a:off x="900000" y="3561480"/>
            <a:ext cx="7556400" cy="17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It constitutes the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physical heart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of the entire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computer system.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Linked with various peripheral equipment, including input/output devices and auxiliary storage units.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Section-Cubes-2" descr=""/>
          <p:cNvPicPr/>
          <p:nvPr/>
        </p:nvPicPr>
        <p:blipFill>
          <a:blip r:embed="rId4"/>
          <a:stretch/>
        </p:blipFill>
        <p:spPr>
          <a:xfrm>
            <a:off x="8784000" y="4029480"/>
            <a:ext cx="1070640" cy="103860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CPU: </a:t>
            </a:r>
            <a:r>
              <a:rPr b="1" lang="en-US" sz="2000" spc="-1" strike="noStrike">
                <a:solidFill>
                  <a:srgbClr val="ffffff"/>
                </a:solidFill>
                <a:latin typeface="Source Sans Pro Black"/>
              </a:rPr>
              <a:t>Different architectures of the processor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2800" cy="377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There is a classification of the </a:t>
            </a: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different CPU architectures.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Five in number, they are used by programmers depending on the desired results: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CISC: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very complex addressing.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RISC: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simpler addressing and instructions performed on a single cycle.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VLIW: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long, but simpler instructions.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vectorial: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contrary to the processing in number, the instructions are vectorial.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</a:rPr>
              <a:t>dataflow: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data is active unlike other architectures.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0360" indent="0">
              <a:lnSpc>
                <a:spcPct val="115000"/>
              </a:lnSpc>
              <a:spcAft>
                <a:spcPts val="1236"/>
              </a:spcAft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8460000" y="124560"/>
            <a:ext cx="1462680" cy="973440"/>
          </a:xfrm>
          <a:prstGeom prst="rect">
            <a:avLst/>
          </a:prstGeom>
          <a:ln w="1080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6840000" y="2576880"/>
            <a:ext cx="3089520" cy="17370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7200360" y="124200"/>
            <a:ext cx="1182960" cy="7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620000" y="1404000"/>
            <a:ext cx="6665400" cy="3724560"/>
          </a:xfrm>
          <a:prstGeom prst="rect">
            <a:avLst/>
          </a:prstGeom>
          <a:ln w="0">
            <a:noFill/>
          </a:ln>
          <a:effectLst>
            <a:outerShdw blurRad="0" dir="2700000" dist="101823" rotWithShape="0">
              <a:srgbClr val="d0d0d0"/>
            </a:outerShdw>
          </a:effectLst>
        </p:spPr>
      </p:pic>
      <p:sp>
        <p:nvSpPr>
          <p:cNvPr id="201" name="PlaceHolder 8"/>
          <p:cNvSpPr/>
          <p:nvPr/>
        </p:nvSpPr>
        <p:spPr>
          <a:xfrm>
            <a:off x="360000" y="22608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  <a:ea typeface="DejaVu Sans"/>
              </a:rPr>
              <a:t>Central Processing Unit): Trends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8460360" y="124560"/>
            <a:ext cx="1462680" cy="9734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9"/>
          <p:cNvSpPr/>
          <p:nvPr/>
        </p:nvSpPr>
        <p:spPr>
          <a:xfrm>
            <a:off x="360000" y="226080"/>
            <a:ext cx="93528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  <a:ea typeface="DejaVu Sans"/>
              </a:rPr>
              <a:t>Central Processing Unit): Trends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460360" y="124560"/>
            <a:ext cx="1462680" cy="973440"/>
          </a:xfrm>
          <a:prstGeom prst="rect">
            <a:avLst/>
          </a:prstGeom>
          <a:ln w="1080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1702080" y="1244880"/>
            <a:ext cx="6396840" cy="375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2800" cy="7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GPU (</a:t>
            </a:r>
            <a:r>
              <a:rPr b="0" lang="en-US" sz="2700" spc="-1" strike="noStrike">
                <a:solidFill>
                  <a:srgbClr val="ffffff"/>
                </a:solidFill>
                <a:latin typeface="Roboto"/>
              </a:rPr>
              <a:t>Graphics Processing Unit)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8280000" y="54000"/>
            <a:ext cx="1690200" cy="1093320"/>
          </a:xfrm>
          <a:prstGeom prst="rect">
            <a:avLst/>
          </a:prstGeom>
          <a:ln w="10800">
            <a:noFill/>
          </a:ln>
        </p:spPr>
      </p:pic>
      <p:pic>
        <p:nvPicPr>
          <p:cNvPr id="208" name="Picture 10" descr="A circuit board&#10;&#10;Description automatically generated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88000" y="2232360"/>
            <a:ext cx="3628800" cy="216180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209" name="PlaceHolder 11"/>
          <p:cNvSpPr/>
          <p:nvPr/>
        </p:nvSpPr>
        <p:spPr>
          <a:xfrm>
            <a:off x="4500000" y="2412000"/>
            <a:ext cx="5033160" cy="17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GPU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is uses to </a:t>
            </a:r>
            <a:r>
              <a:rPr b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speed up the process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of creating and rendering computer graphics, designed to accelerate graphics and image processing.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It is the most important hardware.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But have later been used for </a:t>
            </a:r>
            <a:r>
              <a:rPr b="1" i="1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non-graphic calculations</a:t>
            </a:r>
            <a:r>
              <a:rPr b="0" lang="en-US" sz="16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involving embarrassingly parallel problems due to their parallel structure.</a:t>
            </a:r>
            <a:r>
              <a:rPr b="0" lang="en-US" sz="1400" spc="-1" strike="noStrike">
                <a:solidFill>
                  <a:srgbClr val="2c3e50"/>
                </a:solidFill>
                <a:latin typeface="Times New Roman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057"/>
              </a:spcAf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</TotalTime>
  <Application>LibreOffice/7.5.3.2$MacOSX_X86_64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2023-07-07T10:09:38Z</dcterms:created>
  <dc:creator/>
  <dc:description/>
  <dc:language>fr-FR</dc:language>
  <cp:lastModifiedBy/>
  <dcterms:modified xsi:type="dcterms:W3CDTF">2023-11-27T17:16:31Z</dcterms:modified>
  <cp:revision>213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